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58" r:id="rId9"/>
  </p:sldIdLst>
  <p:sldSz cx="9144000" cy="5143500" type="screen16x9"/>
  <p:notesSz cx="6858000" cy="9144000"/>
  <p:embeddedFontLst>
    <p:embeddedFont>
      <p:font typeface="Gisha" panose="020B0502040204020203" pitchFamily="34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72d5ae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72d5ae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72d5ae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72d5ae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75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72d5ae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72d5ae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22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72d5ae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72d5ae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5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72d5ae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72d5ae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31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72d5ae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72d5ae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65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72d5ae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72d5aef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87125" y="2671100"/>
            <a:ext cx="4459200" cy="1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03275" y="2060112"/>
            <a:ext cx="7793048" cy="279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e-IL" sz="3200" b="1" dirty="0" smtClean="0">
              <a:solidFill>
                <a:srgbClr val="CC9900"/>
              </a:solidFill>
              <a:latin typeface="+mn-lt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 smtClean="0">
                <a:solidFill>
                  <a:srgbClr val="CC6600"/>
                </a:solidFill>
                <a:latin typeface="+mn-lt"/>
                <a:cs typeface="Calibri" panose="020F0502020204030204" pitchFamily="34" charset="0"/>
              </a:rPr>
              <a:t>   </a:t>
            </a:r>
            <a:r>
              <a:rPr lang="he-IL" sz="5400" b="1" dirty="0" smtClean="0">
                <a:solidFill>
                  <a:srgbClr val="CC6600"/>
                </a:solidFill>
                <a:latin typeface="+mn-lt"/>
                <a:cs typeface="Calibri" panose="020F0502020204030204" pitchFamily="34" charset="0"/>
              </a:rPr>
              <a:t>ברוכים הבאים </a:t>
            </a:r>
            <a:endParaRPr lang="he-IL" sz="4000" b="1" dirty="0" smtClean="0">
              <a:solidFill>
                <a:srgbClr val="CC6600"/>
              </a:solidFill>
              <a:latin typeface="+mn-lt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e-IL" sz="4000" b="1" dirty="0" smtClean="0">
              <a:solidFill>
                <a:srgbClr val="CC6600"/>
              </a:solidFill>
              <a:latin typeface="+mn-lt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 smtClean="0">
                <a:solidFill>
                  <a:srgbClr val="CC6600"/>
                </a:solidFill>
                <a:latin typeface="+mn-lt"/>
                <a:cs typeface="Calibri" panose="020F0502020204030204" pitchFamily="34" charset="0"/>
              </a:rPr>
              <a:t>הדרכת מערכת בקשות העסקה מקוונות</a:t>
            </a:r>
            <a:endParaRPr sz="4000" b="1" dirty="0">
              <a:solidFill>
                <a:srgbClr val="CC6600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240505" y="1191379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+mn-lt"/>
                <a:ea typeface="Tahoma"/>
                <a:cs typeface="Calibri" panose="020F0502020204030204" pitchFamily="34" charset="0"/>
                <a:sym typeface="Tahoma"/>
              </a:rPr>
              <a:t>חידוש תהליך עבודה</a:t>
            </a:r>
            <a:endParaRPr sz="2000" b="0" i="0" u="none" strike="noStrike" cap="none" dirty="0">
              <a:solidFill>
                <a:schemeClr val="tx1"/>
              </a:solidFill>
              <a:latin typeface="+mn-lt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5" name="Google Shape;60;p14"/>
          <p:cNvSpPr/>
          <p:nvPr/>
        </p:nvSpPr>
        <p:spPr>
          <a:xfrm>
            <a:off x="2240506" y="1977322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+mn-lt"/>
                <a:ea typeface="Tahoma"/>
                <a:cs typeface="Calibri" panose="020F0502020204030204" pitchFamily="34" charset="0"/>
                <a:sym typeface="Tahoma"/>
              </a:rPr>
              <a:t>מטרות</a:t>
            </a:r>
            <a:endParaRPr sz="2000" b="0" i="0" u="none" strike="noStrike" cap="none" dirty="0">
              <a:solidFill>
                <a:schemeClr val="tx1"/>
              </a:solidFill>
              <a:latin typeface="+mn-lt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6" name="Google Shape;60;p14"/>
          <p:cNvSpPr/>
          <p:nvPr/>
        </p:nvSpPr>
        <p:spPr>
          <a:xfrm>
            <a:off x="2270078" y="3604201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+mn-lt"/>
                <a:ea typeface="Tahoma"/>
                <a:cs typeface="Calibri" panose="020F0502020204030204" pitchFamily="34" charset="0"/>
                <a:sym typeface="Tahoma"/>
              </a:rPr>
              <a:t>דגשים ושאלות </a:t>
            </a:r>
            <a:endParaRPr sz="2000" b="0" i="0" u="none" strike="noStrike" cap="none" dirty="0">
              <a:solidFill>
                <a:schemeClr val="tx1"/>
              </a:solidFill>
              <a:latin typeface="+mn-lt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7" name="Google Shape;60;p14"/>
          <p:cNvSpPr/>
          <p:nvPr/>
        </p:nvSpPr>
        <p:spPr>
          <a:xfrm>
            <a:off x="2240504" y="2818258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0" i="0" u="none" strike="noStrike" cap="none" dirty="0" smtClean="0">
                <a:solidFill>
                  <a:schemeClr val="tx1"/>
                </a:solidFill>
                <a:latin typeface="+mn-lt"/>
                <a:ea typeface="Tahoma"/>
                <a:cs typeface="Calibri" panose="020F0502020204030204" pitchFamily="34" charset="0"/>
                <a:sym typeface="Tahoma"/>
              </a:rPr>
              <a:t>הצגת המערכת ופתיחת הבקשה</a:t>
            </a:r>
            <a:endParaRPr sz="2000" b="0" i="0" u="none" strike="noStrike" cap="none" dirty="0">
              <a:solidFill>
                <a:schemeClr val="tx1"/>
              </a:solidFill>
              <a:latin typeface="+mn-lt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5783" y="157002"/>
            <a:ext cx="367124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b="1" dirty="0" smtClean="0">
                <a:solidFill>
                  <a:srgbClr val="CC6600"/>
                </a:solidFill>
                <a:latin typeface="+mn-lt"/>
                <a:cs typeface="Calibri" panose="020F0502020204030204" pitchFamily="34" charset="0"/>
              </a:rPr>
              <a:t>רקע</a:t>
            </a:r>
            <a:endParaRPr lang="he-IL" sz="3800" b="1" dirty="0">
              <a:solidFill>
                <a:srgbClr val="CC6600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1687" y="284922"/>
            <a:ext cx="56388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b="1" dirty="0" smtClean="0">
                <a:solidFill>
                  <a:srgbClr val="CC66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חידוש תהליך העבודה</a:t>
            </a:r>
            <a:endParaRPr lang="he-IL" sz="3800" b="1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49" y="1224270"/>
            <a:ext cx="6632713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התחדשנו!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בשם</a:t>
            </a:r>
            <a:r>
              <a:rPr lang="he-I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e-IL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בתדמית, מבחינה טכנולוגית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ועוד..  </a:t>
            </a:r>
          </a:p>
          <a:p>
            <a:pPr algn="r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אנו בעמותה מתקדמים לקראת פתיחת מערכת בקשות ההעסקה מקוונות.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העמותה במגמת צמיחה ובכל שנה מתווספות בקשות העסקה רבות, לדוגמא, במשרד ניהול עצמי יסודי (395) מתחילת שנת הלימודים התקבלו כ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1180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בקשות העסקה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מערכת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זו נועדה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להקל על מורכבות התהליך, הארוך והמסורבל שמתקיים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היום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בין הגורמים המטפלים.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 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7809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826" y="184838"/>
            <a:ext cx="4073857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b="1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מטרות</a:t>
            </a:r>
            <a:r>
              <a:rPr lang="he-IL" b="1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b="1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053" y="1371600"/>
            <a:ext cx="5698434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שקיפות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לאורך כל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התהליך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צמצום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שגיאות במילוי פרטי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ההעסקה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דיוק בנתוני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העובד ונתוני העסקה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פרטי התקשרות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עדכניים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יכולת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מעקב אחר סטטוס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הבקשה והפקת דוחות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קיצור זמני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חתימות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תהליך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ידידותי עבור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העובד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תהליך 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מסודר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וברור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שמירה על סביבה ירוקה</a:t>
            </a:r>
            <a:endParaRPr lang="he-I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9095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>
            <a:off x="2994991" y="1157153"/>
            <a:ext cx="1824163" cy="6966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מנהל/ת או מנהלן</a:t>
            </a:r>
            <a:r>
              <a:rPr lang="he-IL" sz="1200" b="1" u="sng" dirty="0" smtClean="0">
                <a:solidFill>
                  <a:schemeClr val="tx1"/>
                </a:solidFill>
              </a:rPr>
              <a:t>/</a:t>
            </a:r>
            <a:r>
              <a:rPr lang="he-IL" sz="1200" b="1" u="sng" dirty="0" err="1" smtClean="0">
                <a:solidFill>
                  <a:schemeClr val="tx1"/>
                </a:solidFill>
              </a:rPr>
              <a:t>ית</a:t>
            </a:r>
            <a:r>
              <a:rPr lang="he-IL" sz="1200" b="1" u="sng" dirty="0" smtClean="0">
                <a:solidFill>
                  <a:schemeClr val="tx1"/>
                </a:solidFill>
              </a:rPr>
              <a:t> </a:t>
            </a:r>
            <a:endParaRPr lang="he-IL" sz="1200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פתיחת בקשת ההעסקה</a:t>
            </a:r>
            <a:endParaRPr lang="he-I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430696" y="2260783"/>
            <a:ext cx="1760308" cy="72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רכזות משא"ן</a:t>
            </a:r>
            <a:r>
              <a:rPr lang="he-IL" sz="1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("לביא")</a:t>
            </a:r>
          </a:p>
          <a:p>
            <a:pPr algn="ctr"/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he-IL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5195252" y="3822391"/>
            <a:ext cx="1919757" cy="8204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"לביא</a:t>
            </a:r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he-IL" sz="1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קליטה במערכת</a:t>
            </a:r>
          </a:p>
          <a:p>
            <a:pPr algn="ctr"/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2670247" y="3794039"/>
            <a:ext cx="2039754" cy="8561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עובד</a:t>
            </a:r>
          </a:p>
          <a:p>
            <a:pPr algn="ctr"/>
            <a:endParaRPr lang="he-I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חתימת העובד במשרדי העמותה</a:t>
            </a:r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276909" y="3794039"/>
            <a:ext cx="2021500" cy="8561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עובד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שליחת קישור למייל העובד למילוי טפסים פרטים אישיים/ הצהרות </a:t>
            </a:r>
            <a:r>
              <a:rPr lang="he-IL" sz="1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וכו</a:t>
            </a:r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'..</a:t>
            </a:r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903910" y="1505475"/>
            <a:ext cx="1695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6599583" y="1505475"/>
            <a:ext cx="1078" cy="641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חץ מעוקל ימינה 21"/>
          <p:cNvSpPr/>
          <p:nvPr/>
        </p:nvSpPr>
        <p:spPr>
          <a:xfrm rot="10800000">
            <a:off x="7568201" y="1878243"/>
            <a:ext cx="402981" cy="1035178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 flipH="1">
            <a:off x="2236432" y="2833907"/>
            <a:ext cx="676028" cy="79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flipH="1">
            <a:off x="1107551" y="3061795"/>
            <a:ext cx="14456" cy="6586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V="1">
            <a:off x="2358162" y="4230001"/>
            <a:ext cx="2523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V="1">
            <a:off x="4777744" y="4222095"/>
            <a:ext cx="2523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20347" y="270614"/>
            <a:ext cx="492426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b="1" dirty="0" smtClean="0">
                <a:solidFill>
                  <a:srgbClr val="CC6600"/>
                </a:solidFill>
              </a:rPr>
              <a:t>סבב חתימות- בתי ספר</a:t>
            </a:r>
            <a:endParaRPr lang="he-IL" sz="3800" b="1" dirty="0">
              <a:solidFill>
                <a:srgbClr val="CC6600"/>
              </a:solidFill>
            </a:endParaRPr>
          </a:p>
        </p:txBody>
      </p:sp>
      <p:pic>
        <p:nvPicPr>
          <p:cNvPr id="38" name="Picture 6" descr="×ª××¦××ª ×ª××× × ×¢×××¨ ××× ×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25">
            <a:off x="96793" y="3188588"/>
            <a:ext cx="715383" cy="7257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מעוגל 17"/>
          <p:cNvSpPr/>
          <p:nvPr/>
        </p:nvSpPr>
        <p:spPr>
          <a:xfrm>
            <a:off x="2994991" y="2272659"/>
            <a:ext cx="1840119" cy="7620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</a:rPr>
              <a:t>מנח"י</a:t>
            </a:r>
            <a:endParaRPr lang="he-IL" sz="1200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5778860" y="2272659"/>
            <a:ext cx="1743359" cy="7620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מפקח/ת בי"ס</a:t>
            </a:r>
          </a:p>
          <a:p>
            <a:pPr algn="ctr"/>
            <a:endParaRPr lang="he-IL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מחבר חץ ישר 23"/>
          <p:cNvCxnSpPr/>
          <p:nvPr/>
        </p:nvCxnSpPr>
        <p:spPr>
          <a:xfrm flipH="1">
            <a:off x="4934359" y="2833907"/>
            <a:ext cx="676028" cy="79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חץ מעוקל ימינה 25"/>
          <p:cNvSpPr/>
          <p:nvPr/>
        </p:nvSpPr>
        <p:spPr>
          <a:xfrm rot="16200000">
            <a:off x="2399342" y="2530495"/>
            <a:ext cx="329908" cy="1431235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חץ מעוקל ימינה 31"/>
          <p:cNvSpPr/>
          <p:nvPr/>
        </p:nvSpPr>
        <p:spPr>
          <a:xfrm rot="16200000">
            <a:off x="5030298" y="2557028"/>
            <a:ext cx="329908" cy="1431235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>
            <a:off x="2994991" y="1157153"/>
            <a:ext cx="1824163" cy="6966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מנהלי פרויקטים</a:t>
            </a:r>
          </a:p>
          <a:p>
            <a:pPr algn="ctr"/>
            <a:endParaRPr lang="he-I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פתיחת בקשת ההעסקה</a:t>
            </a:r>
            <a:endParaRPr lang="he-I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60243" y="2070486"/>
            <a:ext cx="1760308" cy="72737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רכזות משא"ן</a:t>
            </a:r>
            <a:r>
              <a:rPr lang="he-IL" sz="1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("לביא")</a:t>
            </a:r>
          </a:p>
          <a:p>
            <a:pPr algn="ctr"/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he-IL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5195252" y="3822391"/>
            <a:ext cx="1919757" cy="82049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"לביא</a:t>
            </a:r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he-IL" sz="1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קליטה במערכת</a:t>
            </a:r>
          </a:p>
          <a:p>
            <a:pPr algn="ctr"/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2670247" y="3794039"/>
            <a:ext cx="2039754" cy="8561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עובד</a:t>
            </a:r>
          </a:p>
          <a:p>
            <a:pPr algn="ctr"/>
            <a:endParaRPr lang="he-IL" sz="1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חתימת העובד במשרדי העמותה</a:t>
            </a:r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276909" y="3794039"/>
            <a:ext cx="2021500" cy="8561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עובד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שליחת קישור למייל העובד למילוי טפסים פרטים אישיים/ הצהרות </a:t>
            </a:r>
            <a:r>
              <a:rPr lang="he-IL" sz="1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וכו</a:t>
            </a:r>
            <a:r>
              <a:rPr lang="he-IL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'..</a:t>
            </a:r>
            <a:endParaRPr lang="he-IL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903910" y="1505475"/>
            <a:ext cx="1695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600661" y="1505475"/>
            <a:ext cx="15487" cy="540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חץ מעוקל ימינה 21"/>
          <p:cNvSpPr/>
          <p:nvPr/>
        </p:nvSpPr>
        <p:spPr>
          <a:xfrm rot="10800000">
            <a:off x="8239795" y="1564233"/>
            <a:ext cx="402981" cy="1035178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cxnSp>
        <p:nvCxnSpPr>
          <p:cNvPr id="25" name="מחבר חץ ישר 24"/>
          <p:cNvCxnSpPr/>
          <p:nvPr/>
        </p:nvCxnSpPr>
        <p:spPr>
          <a:xfrm flipH="1">
            <a:off x="1107551" y="3061795"/>
            <a:ext cx="14456" cy="6586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V="1">
            <a:off x="2358162" y="4230001"/>
            <a:ext cx="2523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V="1">
            <a:off x="4777744" y="4222095"/>
            <a:ext cx="2523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00469" y="287650"/>
            <a:ext cx="492426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b="1" dirty="0" smtClean="0">
                <a:solidFill>
                  <a:srgbClr val="CC6600"/>
                </a:solidFill>
              </a:rPr>
              <a:t>סבב חתימות- פרויקטים</a:t>
            </a:r>
            <a:endParaRPr lang="he-IL" sz="3800" b="1" dirty="0">
              <a:solidFill>
                <a:srgbClr val="CC6600"/>
              </a:solidFill>
            </a:endParaRPr>
          </a:p>
        </p:txBody>
      </p:sp>
      <p:pic>
        <p:nvPicPr>
          <p:cNvPr id="38" name="Picture 6" descr="×ª××¦××ª ×ª××× × ×¢×××¨ ××× ×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25">
            <a:off x="96793" y="3188588"/>
            <a:ext cx="715383" cy="7257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מלבן מעוגל 17"/>
          <p:cNvSpPr/>
          <p:nvPr/>
        </p:nvSpPr>
        <p:spPr>
          <a:xfrm>
            <a:off x="4210859" y="2083053"/>
            <a:ext cx="1840119" cy="7620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</a:rPr>
              <a:t> מנהלי </a:t>
            </a:r>
            <a:r>
              <a:rPr lang="he-IL" sz="1200" b="1" u="sng" dirty="0" err="1" smtClean="0">
                <a:solidFill>
                  <a:schemeClr val="tx1"/>
                </a:solidFill>
              </a:rPr>
              <a:t>פרויקטייים</a:t>
            </a:r>
            <a:r>
              <a:rPr lang="en-US" sz="1200" b="1" u="sng" dirty="0" smtClean="0">
                <a:solidFill>
                  <a:schemeClr val="tx1"/>
                </a:solidFill>
              </a:rPr>
              <a:t>*</a:t>
            </a:r>
            <a:endParaRPr lang="he-IL" sz="1200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6297380" y="2081822"/>
            <a:ext cx="1743359" cy="7620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בכיר מנח"י</a:t>
            </a:r>
          </a:p>
          <a:p>
            <a:pPr algn="ctr"/>
            <a:endParaRPr lang="he-IL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חץ מעוקל ימינה 25"/>
          <p:cNvSpPr/>
          <p:nvPr/>
        </p:nvSpPr>
        <p:spPr>
          <a:xfrm rot="16200000">
            <a:off x="2399342" y="2530495"/>
            <a:ext cx="329908" cy="1431235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2" name="חץ מעוקל ימינה 31"/>
          <p:cNvSpPr/>
          <p:nvPr/>
        </p:nvSpPr>
        <p:spPr>
          <a:xfrm rot="16200000">
            <a:off x="5030298" y="2557028"/>
            <a:ext cx="329908" cy="1431235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2074931" y="2081822"/>
            <a:ext cx="1840119" cy="7620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u="sng" dirty="0" smtClean="0">
                <a:solidFill>
                  <a:schemeClr val="tx1"/>
                </a:solidFill>
              </a:rPr>
              <a:t>כספים- עמותת לביא (אלירם/ חגי)</a:t>
            </a:r>
            <a:r>
              <a:rPr lang="en-US" sz="1200" b="1" u="sng" dirty="0" smtClean="0">
                <a:solidFill>
                  <a:schemeClr val="tx1"/>
                </a:solidFill>
              </a:rPr>
              <a:t> </a:t>
            </a:r>
            <a:endParaRPr lang="he-IL" sz="1200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דחייה</a:t>
            </a:r>
            <a:r>
              <a:rPr lang="he-I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e-IL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אישור הבקשה</a:t>
            </a:r>
            <a:endParaRPr lang="en-US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חץ מעוקל ימינה 27"/>
          <p:cNvSpPr/>
          <p:nvPr/>
        </p:nvSpPr>
        <p:spPr>
          <a:xfrm rot="16200000">
            <a:off x="6740850" y="2664221"/>
            <a:ext cx="285877" cy="1172815"/>
          </a:xfrm>
          <a:prstGeom prst="curvedRightArrow">
            <a:avLst>
              <a:gd name="adj1" fmla="val 25000"/>
              <a:gd name="adj2" fmla="val 38787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cxnSp>
        <p:nvCxnSpPr>
          <p:cNvPr id="31" name="מחבר חץ ישר 30"/>
          <p:cNvCxnSpPr/>
          <p:nvPr/>
        </p:nvCxnSpPr>
        <p:spPr>
          <a:xfrm flipH="1">
            <a:off x="6014936" y="2483243"/>
            <a:ext cx="28038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3907072" y="2426009"/>
            <a:ext cx="28038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1794543" y="2434175"/>
            <a:ext cx="280388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8107" y="4805629"/>
            <a:ext cx="587662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*בפרויקטים מסוימים קיים צורך בחתימה נוספת לאחר אישור בכיר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39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12196" y="226584"/>
            <a:ext cx="43544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b="1" dirty="0" smtClean="0">
                <a:solidFill>
                  <a:srgbClr val="CC6600"/>
                </a:solidFill>
              </a:rPr>
              <a:t>דגשים</a:t>
            </a:r>
            <a:endParaRPr lang="he-IL" sz="3800" b="1" dirty="0">
              <a:solidFill>
                <a:srgbClr val="CC6600"/>
              </a:solidFill>
            </a:endParaRPr>
          </a:p>
        </p:txBody>
      </p:sp>
      <p:sp>
        <p:nvSpPr>
          <p:cNvPr id="3" name="Google Shape;60;p14"/>
          <p:cNvSpPr/>
          <p:nvPr/>
        </p:nvSpPr>
        <p:spPr>
          <a:xfrm>
            <a:off x="2240505" y="1248086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+mj-lt"/>
                <a:ea typeface="Tahoma"/>
                <a:cs typeface="Calibri" panose="020F0502020204030204" pitchFamily="34" charset="0"/>
                <a:sym typeface="Tahoma"/>
              </a:rPr>
              <a:t>שעות קבלת קהל/מענה טלפוני</a:t>
            </a:r>
            <a:endParaRPr sz="2000" b="0" i="0" u="none" strike="noStrike" cap="none" dirty="0">
              <a:solidFill>
                <a:schemeClr val="tx1"/>
              </a:solidFill>
              <a:latin typeface="+mj-lt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4" name="Google Shape;60;p14"/>
          <p:cNvSpPr/>
          <p:nvPr/>
        </p:nvSpPr>
        <p:spPr>
          <a:xfrm>
            <a:off x="2240506" y="1977322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"קו תמיכה</a:t>
            </a:r>
            <a:r>
              <a:rPr lang="he-IL" sz="200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" </a:t>
            </a: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5" name="Google Shape;60;p14"/>
          <p:cNvSpPr/>
          <p:nvPr/>
        </p:nvSpPr>
        <p:spPr>
          <a:xfrm>
            <a:off x="2255902" y="3448257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פידבק </a:t>
            </a: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6" name="Google Shape;60;p14"/>
          <p:cNvSpPr/>
          <p:nvPr/>
        </p:nvSpPr>
        <p:spPr>
          <a:xfrm>
            <a:off x="2233416" y="2697755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צירוף מסמכים/מידע כנדרש ע"י המערכת</a:t>
            </a: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7" name="Google Shape;60;p14"/>
          <p:cNvSpPr/>
          <p:nvPr/>
        </p:nvSpPr>
        <p:spPr>
          <a:xfrm>
            <a:off x="2231093" y="4153550"/>
            <a:ext cx="4522659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אתר העמותה – לינק למערכת</a:t>
            </a:r>
            <a:endParaRPr sz="20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784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988212" y="2247941"/>
            <a:ext cx="6704675" cy="1311348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pPr marL="114300" indent="0" algn="ctr">
              <a:buNone/>
            </a:pPr>
            <a:r>
              <a:rPr lang="he-IL" sz="4800" b="1" dirty="0" smtClean="0">
                <a:solidFill>
                  <a:srgbClr val="CC6600"/>
                </a:solidFill>
              </a:rPr>
              <a:t>תודה על השתתפותכם :)</a:t>
            </a:r>
            <a:endParaRPr lang="he-IL" sz="48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282</Words>
  <Application>Microsoft Office PowerPoint</Application>
  <PresentationFormat>‫הצגה על המסך (16:9)</PresentationFormat>
  <Paragraphs>82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Gisha</vt:lpstr>
      <vt:lpstr>Arial</vt:lpstr>
      <vt:lpstr>Calibri</vt:lpstr>
      <vt:lpstr>Tahoma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שני בן שהם</dc:creator>
  <cp:lastModifiedBy>אורית גרשי כרמי</cp:lastModifiedBy>
  <cp:revision>39</cp:revision>
  <dcterms:modified xsi:type="dcterms:W3CDTF">2019-05-01T08:47:20Z</dcterms:modified>
</cp:coreProperties>
</file>